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Public Sans" panose="020B0604020202020204" charset="0"/>
      <p:regular r:id="rId14"/>
    </p:embeddedFont>
    <p:embeddedFont>
      <p:font typeface="Public Sans Bold" panose="020B0604020202020204" charset="0"/>
      <p:regular r:id="rId15"/>
    </p:embeddedFont>
    <p:embeddedFont>
      <p:font typeface="Public Sans Bold Italics" panose="020B0604020202020204" charset="0"/>
      <p:regular r:id="rId16"/>
    </p:embeddedFont>
  </p:embeddedFontLst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74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zabo" userId="df875da3da165a54" providerId="LiveId" clId="{043C162D-21BE-4E6C-BE8E-A5EA0B65F8B3}"/>
    <pc:docChg chg="modSld">
      <pc:chgData name="Daniel Szabo" userId="df875da3da165a54" providerId="LiveId" clId="{043C162D-21BE-4E6C-BE8E-A5EA0B65F8B3}" dt="2025-03-12T17:29:25.106" v="5" actId="14100"/>
      <pc:docMkLst>
        <pc:docMk/>
      </pc:docMkLst>
      <pc:sldChg chg="modSp mod">
        <pc:chgData name="Daniel Szabo" userId="df875da3da165a54" providerId="LiveId" clId="{043C162D-21BE-4E6C-BE8E-A5EA0B65F8B3}" dt="2025-03-12T17:29:08.245" v="1" actId="120"/>
        <pc:sldMkLst>
          <pc:docMk/>
          <pc:sldMk cId="0" sldId="262"/>
        </pc:sldMkLst>
        <pc:spChg chg="mod">
          <ac:chgData name="Daniel Szabo" userId="df875da3da165a54" providerId="LiveId" clId="{043C162D-21BE-4E6C-BE8E-A5EA0B65F8B3}" dt="2025-03-12T17:29:08.245" v="1" actId="120"/>
          <ac:spMkLst>
            <pc:docMk/>
            <pc:sldMk cId="0" sldId="262"/>
            <ac:spMk id="7" creationId="{00000000-0000-0000-0000-000000000000}"/>
          </ac:spMkLst>
        </pc:spChg>
      </pc:sldChg>
      <pc:sldChg chg="modSp mod">
        <pc:chgData name="Daniel Szabo" userId="df875da3da165a54" providerId="LiveId" clId="{043C162D-21BE-4E6C-BE8E-A5EA0B65F8B3}" dt="2025-03-12T17:29:16.767" v="3" actId="14100"/>
        <pc:sldMkLst>
          <pc:docMk/>
          <pc:sldMk cId="0" sldId="263"/>
        </pc:sldMkLst>
        <pc:spChg chg="mod">
          <ac:chgData name="Daniel Szabo" userId="df875da3da165a54" providerId="LiveId" clId="{043C162D-21BE-4E6C-BE8E-A5EA0B65F8B3}" dt="2025-03-12T17:29:16.767" v="3" actId="14100"/>
          <ac:spMkLst>
            <pc:docMk/>
            <pc:sldMk cId="0" sldId="263"/>
            <ac:spMk id="10" creationId="{00000000-0000-0000-0000-000000000000}"/>
          </ac:spMkLst>
        </pc:spChg>
      </pc:sldChg>
      <pc:sldChg chg="modSp mod">
        <pc:chgData name="Daniel Szabo" userId="df875da3da165a54" providerId="LiveId" clId="{043C162D-21BE-4E6C-BE8E-A5EA0B65F8B3}" dt="2025-03-12T17:29:25.106" v="5" actId="14100"/>
        <pc:sldMkLst>
          <pc:docMk/>
          <pc:sldMk cId="0" sldId="265"/>
        </pc:sldMkLst>
        <pc:spChg chg="mod">
          <ac:chgData name="Daniel Szabo" userId="df875da3da165a54" providerId="LiveId" clId="{043C162D-21BE-4E6C-BE8E-A5EA0B65F8B3}" dt="2025-03-12T17:29:25.106" v="5" actId="14100"/>
          <ac:spMkLst>
            <pc:docMk/>
            <pc:sldMk cId="0" sldId="265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881" y="954906"/>
            <a:ext cx="14186688" cy="1484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89"/>
              </a:lnSpc>
            </a:pPr>
            <a:r>
              <a:rPr lang="en-US" sz="836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SMALL BUSINESS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813200" y="4502108"/>
            <a:ext cx="10661600" cy="1597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Protecting your business from Scams, </a:t>
            </a:r>
          </a:p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Cyber Threats &amp; Financial Fraud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82241" y="7937819"/>
            <a:ext cx="2883396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PRESENTED BY: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82188" y="2583327"/>
            <a:ext cx="7928074" cy="705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b="1">
                <a:solidFill>
                  <a:srgbClr val="828282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FRAUD PREVENTION SEMINAR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31146" y="0"/>
            <a:ext cx="8156854" cy="10287000"/>
            <a:chOff x="0" y="0"/>
            <a:chExt cx="214830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8307" cy="2709333"/>
            </a:xfrm>
            <a:custGeom>
              <a:avLst/>
              <a:gdLst/>
              <a:ahLst/>
              <a:cxnLst/>
              <a:rect l="l" t="t" r="r" b="b"/>
              <a:pathLst>
                <a:path w="2148307" h="2709333">
                  <a:moveTo>
                    <a:pt x="0" y="0"/>
                  </a:moveTo>
                  <a:lnTo>
                    <a:pt x="2148307" y="0"/>
                  </a:lnTo>
                  <a:lnTo>
                    <a:pt x="214830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42875"/>
              <a:ext cx="2148307" cy="2852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64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57690" y="814406"/>
            <a:ext cx="7986310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SOCIAL ENGINEERING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735158" y="954483"/>
            <a:ext cx="7128154" cy="781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19"/>
              </a:lnSpc>
            </a:pPr>
            <a:r>
              <a:rPr lang="en-US" sz="3399" b="1">
                <a:solidFill>
                  <a:srgbClr val="F8A026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How to Reduce Risk:</a:t>
            </a:r>
          </a:p>
          <a:p>
            <a:pPr algn="l">
              <a:lnSpc>
                <a:spcPts val="4320"/>
              </a:lnSpc>
            </a:pPr>
            <a:endParaRPr lang="en-US" sz="3399" b="1">
              <a:solidFill>
                <a:srgbClr val="F8A026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Question All Unusual Requests</a:t>
            </a:r>
            <a:r>
              <a:rPr lang="en-US" sz="24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 – Call to confirm before acting.</a:t>
            </a: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Use Call-Back Verification</a:t>
            </a:r>
            <a:r>
              <a:rPr lang="en-US" sz="24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 – Don’t rely on caller ID.</a:t>
            </a: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Limit Publicly Available Information</a:t>
            </a:r>
            <a:r>
              <a:rPr lang="en-US" sz="24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 – Scammers will gather details online for impersonation attacks.</a:t>
            </a: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Implement Email Security Measures</a:t>
            </a:r>
            <a:r>
              <a:rPr lang="en-US" sz="24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 – Use DMARC, SPF, and DKIM to prevent email spoofing and phishing attacks.</a:t>
            </a:r>
          </a:p>
          <a:p>
            <a:pPr marL="518160" lvl="1" indent="-259080" algn="l">
              <a:lnSpc>
                <a:spcPts val="4320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Train Employees</a:t>
            </a:r>
            <a:r>
              <a:rPr lang="en-US" sz="24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 – Scams keep evolving. Awareness is key!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7690" y="3257177"/>
            <a:ext cx="7761340" cy="469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Fake CEO or vendor calls requesting payments.</a:t>
            </a:r>
          </a:p>
          <a:p>
            <a:pPr marL="604518" lvl="1" indent="-302259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Phishing emails appearing to be from known contacts.</a:t>
            </a:r>
          </a:p>
          <a:p>
            <a:pPr marL="604518" lvl="1" indent="-302259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Tech support scams claiming your system is infected.</a:t>
            </a:r>
          </a:p>
          <a:p>
            <a:pPr marL="604518" lvl="1" indent="-302259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Urgent requests for sensitive information.</a:t>
            </a:r>
          </a:p>
          <a:p>
            <a:pPr marL="604518" lvl="1" indent="-302259" algn="l">
              <a:lnSpc>
                <a:spcPts val="467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Fake customer or vendor inquiries.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7690" y="2438722"/>
            <a:ext cx="7148110" cy="479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59"/>
              </a:lnSpc>
              <a:spcBef>
                <a:spcPct val="0"/>
              </a:spcBef>
            </a:pPr>
            <a:r>
              <a:rPr lang="en-US" sz="28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Popular Social Engineering Tactics: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41395" y="2477046"/>
            <a:ext cx="14002801" cy="630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59"/>
              </a:lnSpc>
            </a:pPr>
            <a:r>
              <a:rPr lang="en-US" sz="32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Educate employees on phishing &amp; fraud tactics.</a:t>
            </a:r>
          </a:p>
          <a:p>
            <a:pPr algn="l">
              <a:lnSpc>
                <a:spcPts val="7259"/>
              </a:lnSpc>
            </a:pPr>
            <a:r>
              <a:rPr lang="en-US" sz="32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Enable multi-factor authentication (MFA) for accounts.</a:t>
            </a:r>
          </a:p>
          <a:p>
            <a:pPr algn="l">
              <a:lnSpc>
                <a:spcPts val="7259"/>
              </a:lnSpc>
            </a:pPr>
            <a:r>
              <a:rPr lang="en-US" sz="32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Implement internal controls for financial transactions.</a:t>
            </a:r>
          </a:p>
          <a:p>
            <a:pPr algn="l">
              <a:lnSpc>
                <a:spcPts val="7259"/>
              </a:lnSpc>
            </a:pPr>
            <a:r>
              <a:rPr lang="en-US" sz="32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Regularly review bank statements &amp; financial records.</a:t>
            </a:r>
          </a:p>
          <a:p>
            <a:pPr algn="l">
              <a:lnSpc>
                <a:spcPts val="7259"/>
              </a:lnSpc>
            </a:pPr>
            <a:r>
              <a:rPr lang="en-US" sz="32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secure payment methods &amp; account monitoring.</a:t>
            </a:r>
          </a:p>
          <a:p>
            <a:pPr algn="l">
              <a:lnSpc>
                <a:spcPts val="7259"/>
              </a:lnSpc>
            </a:pPr>
            <a:r>
              <a:rPr lang="en-US" sz="32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Establish a cybersecurity policy for employees.</a:t>
            </a:r>
          </a:p>
          <a:p>
            <a:pPr algn="l">
              <a:lnSpc>
                <a:spcPts val="7259"/>
              </a:lnSpc>
            </a:pPr>
            <a:r>
              <a:rPr lang="en-US" sz="32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Keep software updated &amp; back up data frequently.</a:t>
            </a:r>
          </a:p>
        </p:txBody>
      </p:sp>
      <p:sp>
        <p:nvSpPr>
          <p:cNvPr id="3" name="Freeform 3"/>
          <p:cNvSpPr/>
          <p:nvPr/>
        </p:nvSpPr>
        <p:spPr>
          <a:xfrm>
            <a:off x="3256499" y="2712188"/>
            <a:ext cx="751546" cy="637875"/>
          </a:xfrm>
          <a:custGeom>
            <a:avLst/>
            <a:gdLst/>
            <a:ahLst/>
            <a:cxnLst/>
            <a:rect l="l" t="t" r="r" b="b"/>
            <a:pathLst>
              <a:path w="751546" h="637875">
                <a:moveTo>
                  <a:pt x="0" y="0"/>
                </a:moveTo>
                <a:lnTo>
                  <a:pt x="751546" y="0"/>
                </a:lnTo>
                <a:lnTo>
                  <a:pt x="751546" y="637874"/>
                </a:lnTo>
                <a:lnTo>
                  <a:pt x="0" y="63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3256499" y="3626794"/>
            <a:ext cx="751546" cy="637875"/>
          </a:xfrm>
          <a:custGeom>
            <a:avLst/>
            <a:gdLst/>
            <a:ahLst/>
            <a:cxnLst/>
            <a:rect l="l" t="t" r="r" b="b"/>
            <a:pathLst>
              <a:path w="751546" h="637875">
                <a:moveTo>
                  <a:pt x="0" y="0"/>
                </a:moveTo>
                <a:lnTo>
                  <a:pt x="751546" y="0"/>
                </a:lnTo>
                <a:lnTo>
                  <a:pt x="751546" y="637874"/>
                </a:lnTo>
                <a:lnTo>
                  <a:pt x="0" y="63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256499" y="4541400"/>
            <a:ext cx="751546" cy="637875"/>
          </a:xfrm>
          <a:custGeom>
            <a:avLst/>
            <a:gdLst/>
            <a:ahLst/>
            <a:cxnLst/>
            <a:rect l="l" t="t" r="r" b="b"/>
            <a:pathLst>
              <a:path w="751546" h="637875">
                <a:moveTo>
                  <a:pt x="0" y="0"/>
                </a:moveTo>
                <a:lnTo>
                  <a:pt x="751546" y="0"/>
                </a:lnTo>
                <a:lnTo>
                  <a:pt x="751546" y="637874"/>
                </a:lnTo>
                <a:lnTo>
                  <a:pt x="0" y="63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256499" y="5456006"/>
            <a:ext cx="751546" cy="637875"/>
          </a:xfrm>
          <a:custGeom>
            <a:avLst/>
            <a:gdLst/>
            <a:ahLst/>
            <a:cxnLst/>
            <a:rect l="l" t="t" r="r" b="b"/>
            <a:pathLst>
              <a:path w="751546" h="637875">
                <a:moveTo>
                  <a:pt x="0" y="0"/>
                </a:moveTo>
                <a:lnTo>
                  <a:pt x="751546" y="0"/>
                </a:lnTo>
                <a:lnTo>
                  <a:pt x="751546" y="637874"/>
                </a:lnTo>
                <a:lnTo>
                  <a:pt x="0" y="63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256499" y="6370612"/>
            <a:ext cx="751546" cy="637875"/>
          </a:xfrm>
          <a:custGeom>
            <a:avLst/>
            <a:gdLst/>
            <a:ahLst/>
            <a:cxnLst/>
            <a:rect l="l" t="t" r="r" b="b"/>
            <a:pathLst>
              <a:path w="751546" h="637875">
                <a:moveTo>
                  <a:pt x="0" y="0"/>
                </a:moveTo>
                <a:lnTo>
                  <a:pt x="751546" y="0"/>
                </a:lnTo>
                <a:lnTo>
                  <a:pt x="751546" y="637874"/>
                </a:lnTo>
                <a:lnTo>
                  <a:pt x="0" y="63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256499" y="7285218"/>
            <a:ext cx="751546" cy="637875"/>
          </a:xfrm>
          <a:custGeom>
            <a:avLst/>
            <a:gdLst/>
            <a:ahLst/>
            <a:cxnLst/>
            <a:rect l="l" t="t" r="r" b="b"/>
            <a:pathLst>
              <a:path w="751546" h="637875">
                <a:moveTo>
                  <a:pt x="0" y="0"/>
                </a:moveTo>
                <a:lnTo>
                  <a:pt x="751546" y="0"/>
                </a:lnTo>
                <a:lnTo>
                  <a:pt x="751546" y="637874"/>
                </a:lnTo>
                <a:lnTo>
                  <a:pt x="0" y="63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256499" y="8199824"/>
            <a:ext cx="751546" cy="637875"/>
          </a:xfrm>
          <a:custGeom>
            <a:avLst/>
            <a:gdLst/>
            <a:ahLst/>
            <a:cxnLst/>
            <a:rect l="l" t="t" r="r" b="b"/>
            <a:pathLst>
              <a:path w="751546" h="637875">
                <a:moveTo>
                  <a:pt x="0" y="0"/>
                </a:moveTo>
                <a:lnTo>
                  <a:pt x="751546" y="0"/>
                </a:lnTo>
                <a:lnTo>
                  <a:pt x="751546" y="637874"/>
                </a:lnTo>
                <a:lnTo>
                  <a:pt x="0" y="63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0" y="0"/>
            <a:ext cx="18288000" cy="1647976"/>
            <a:chOff x="0" y="0"/>
            <a:chExt cx="4816593" cy="4340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16592" cy="434035"/>
            </a:xfrm>
            <a:custGeom>
              <a:avLst/>
              <a:gdLst/>
              <a:ahLst/>
              <a:cxnLst/>
              <a:rect l="l" t="t" r="r" b="b"/>
              <a:pathLst>
                <a:path w="4816592" h="434035">
                  <a:moveTo>
                    <a:pt x="0" y="0"/>
                  </a:moveTo>
                  <a:lnTo>
                    <a:pt x="4816592" y="0"/>
                  </a:lnTo>
                  <a:lnTo>
                    <a:pt x="4816592" y="434035"/>
                  </a:lnTo>
                  <a:lnTo>
                    <a:pt x="0" y="434035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71450"/>
              <a:ext cx="4816593" cy="6054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54"/>
                </a:lnSpc>
              </a:pPr>
              <a:r>
                <a:rPr lang="en-US" sz="4499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FRAUD PREVENTION CHECKLIST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81588" y="2048590"/>
            <a:ext cx="3763354" cy="7728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PHYSICAL SECURITY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Laptop &amp; tablet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Mobile phone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Travel safety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Technology disposal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Protect equipment &amp; paper files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SCAMS THAT TARGET SMBs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Social engineering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Imposter scams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Business email (BEC)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Spear phishing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Phishing emails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Tax scams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Tech support scams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CYBERSECURITY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Security &amp; privacy best practices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Cybersecurity program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Common cybersecurity misperceptions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Incident response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Incident management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IT audit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Tabletop exercises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Network credentials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Network security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Email spoofing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Reduce attack surface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Data security policy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647976"/>
            <a:chOff x="0" y="0"/>
            <a:chExt cx="4816593" cy="4340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34035"/>
            </a:xfrm>
            <a:custGeom>
              <a:avLst/>
              <a:gdLst/>
              <a:ahLst/>
              <a:cxnLst/>
              <a:rect l="l" t="t" r="r" b="b"/>
              <a:pathLst>
                <a:path w="4816592" h="434035">
                  <a:moveTo>
                    <a:pt x="0" y="0"/>
                  </a:moveTo>
                  <a:lnTo>
                    <a:pt x="4816592" y="0"/>
                  </a:lnTo>
                  <a:lnTo>
                    <a:pt x="4816592" y="434035"/>
                  </a:lnTo>
                  <a:lnTo>
                    <a:pt x="0" y="434035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61925"/>
              <a:ext cx="4816593" cy="595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18"/>
                </a:lnSpc>
              </a:pPr>
              <a:r>
                <a:rPr lang="en-US" sz="4099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VISIT OUR WEBSITE FOR IN-DEPTH RESOUCES &amp; TOOLS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918930" y="2048590"/>
            <a:ext cx="3763354" cy="719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INTERNAL CONTROLS / DATA / PRIVACY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Continuity planning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criminals use data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Data breach management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Password advice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Data protection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Update privacy settings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Scams that pose as a financial institution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Selecting an outside firm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Selecting the right level of outside support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Understanding your IT contract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SALES &amp; MARKETING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Text phishing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Social phishing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Employment scams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Government grant scams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Government impersonation scams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EMERGING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Angler phishing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Protect against emerging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Deepfakes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AI Voice clone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AI Chat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Conversational AI in the Workplace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73328" y="2048590"/>
            <a:ext cx="3763354" cy="7461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EXTERNAL THREATS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3rd Party vendors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Vendors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Hiring a web host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Remote access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Unsolicited contacts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MALICIOUS SOFTWARE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Malware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PDF vulnerabilities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Ransomware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INSURANCE / OPERATIONS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Cybersecurity insurance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Suspicious activity reporting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Post-event security measures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EMPLOYEES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Improve security awareness training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E-Learning Courses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ONLINE ACCOUNTS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Account monitoring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Account authentication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Account safety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Cloud safety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Hacked email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Remote access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111339" y="2048590"/>
            <a:ext cx="3763354" cy="6928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PAYMENTS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ACH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Wire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Check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Email compromise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Card not present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Credit card chargebacks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Credit card safety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Credit cards overseas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Debit cards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ATM + POS skimming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Mobile banking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P2P payments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Online purchase fraud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Charitable giving</a:t>
            </a:r>
          </a:p>
          <a:p>
            <a:pPr algn="l">
              <a:lnSpc>
                <a:spcPts val="2100"/>
              </a:lnSpc>
            </a:pPr>
            <a:endParaRPr lang="en-US" sz="14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2100"/>
              </a:lnSpc>
            </a:pPr>
            <a:r>
              <a:rPr lang="en-US" sz="14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REMOTE WORK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Cybersecurity tips for remote workers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DocuSign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Web search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Home network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Internet of things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Computer safety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Wi-Fi safety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Email safety</a:t>
            </a:r>
          </a:p>
          <a:p>
            <a:pPr marL="302265" lvl="1" indent="-151133" algn="l">
              <a:lnSpc>
                <a:spcPts val="210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USB Devices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66868" y="1134587"/>
            <a:ext cx="13772701" cy="709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93127" lvl="1" indent="-496563" algn="l">
              <a:lnSpc>
                <a:spcPts val="11499"/>
              </a:lnSpc>
              <a:buFont typeface="Arial"/>
              <a:buChar char="•"/>
            </a:pPr>
            <a:r>
              <a:rPr lang="en-US" sz="4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Why Small Businesses Are Targeted</a:t>
            </a:r>
          </a:p>
          <a:p>
            <a:pPr marL="993127" lvl="1" indent="-496563" algn="l">
              <a:lnSpc>
                <a:spcPts val="11499"/>
              </a:lnSpc>
              <a:buFont typeface="Arial"/>
              <a:buChar char="•"/>
            </a:pPr>
            <a:r>
              <a:rPr lang="en-US" sz="4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Top Fraud Threats to Small Businesses</a:t>
            </a:r>
          </a:p>
          <a:p>
            <a:pPr marL="993127" lvl="1" indent="-496563" algn="l">
              <a:lnSpc>
                <a:spcPts val="11499"/>
              </a:lnSpc>
              <a:buFont typeface="Arial"/>
              <a:buChar char="•"/>
            </a:pPr>
            <a:r>
              <a:rPr lang="en-US" sz="4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Financial Fraud &amp; Payments Security</a:t>
            </a:r>
          </a:p>
          <a:p>
            <a:pPr marL="993127" lvl="1" indent="-496563" algn="l">
              <a:lnSpc>
                <a:spcPts val="11499"/>
              </a:lnSpc>
              <a:buFont typeface="Arial"/>
              <a:buChar char="•"/>
            </a:pPr>
            <a:r>
              <a:rPr lang="en-US" sz="4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Insider Fraud – Employees &amp; Vendors</a:t>
            </a:r>
          </a:p>
          <a:p>
            <a:pPr marL="993127" lvl="1" indent="-496563" algn="l">
              <a:lnSpc>
                <a:spcPts val="11499"/>
              </a:lnSpc>
              <a:buFont typeface="Arial"/>
              <a:buChar char="•"/>
            </a:pPr>
            <a:r>
              <a:rPr lang="en-US" sz="4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Support Resources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574812"/>
            <a:ext cx="18288000" cy="2712188"/>
            <a:chOff x="0" y="0"/>
            <a:chExt cx="4816593" cy="7143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14321"/>
            </a:xfrm>
            <a:custGeom>
              <a:avLst/>
              <a:gdLst/>
              <a:ahLst/>
              <a:cxnLst/>
              <a:rect l="l" t="t" r="r" b="b"/>
              <a:pathLst>
                <a:path w="4816592" h="714321">
                  <a:moveTo>
                    <a:pt x="0" y="0"/>
                  </a:moveTo>
                  <a:lnTo>
                    <a:pt x="4816592" y="0"/>
                  </a:lnTo>
                  <a:lnTo>
                    <a:pt x="4816592" y="714321"/>
                  </a:lnTo>
                  <a:lnTo>
                    <a:pt x="0" y="714321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16593" cy="771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2699" b="1">
                  <a:solidFill>
                    <a:srgbClr val="F8A026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FACT:</a:t>
              </a:r>
              <a:r>
                <a:rPr lang="en-US" sz="2699" b="1">
                  <a:solidFill>
                    <a:srgbClr val="FD9505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 </a:t>
              </a:r>
              <a:r>
                <a:rPr lang="en-US" sz="2699" b="1">
                  <a:solidFill>
                    <a:srgbClr val="FFFFFF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60% OF SMALL BUSINESSES CLOSE WITHIN 6 MONTHS OF A MAJOR CYBERATTACK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4462" y="2413393"/>
            <a:ext cx="15814838" cy="407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2" lvl="1" indent="-377821" algn="l">
              <a:lnSpc>
                <a:spcPts val="8294"/>
              </a:lnSpc>
              <a:buFont typeface="Arial"/>
              <a:buChar char="•"/>
            </a:pPr>
            <a:r>
              <a:rPr lang="en-US" sz="34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Small businesses lose billions annually to fraud.</a:t>
            </a:r>
          </a:p>
          <a:p>
            <a:pPr marL="755642" lvl="1" indent="-377821" algn="l">
              <a:lnSpc>
                <a:spcPts val="8294"/>
              </a:lnSpc>
              <a:buFont typeface="Arial"/>
              <a:buChar char="•"/>
            </a:pPr>
            <a:r>
              <a:rPr lang="en-US" sz="34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Limited resources make them attractive to scammers.</a:t>
            </a:r>
          </a:p>
          <a:p>
            <a:pPr marL="755642" lvl="1" indent="-377821" algn="l">
              <a:lnSpc>
                <a:spcPts val="8294"/>
              </a:lnSpc>
              <a:buFont typeface="Arial"/>
              <a:buChar char="•"/>
            </a:pPr>
            <a:r>
              <a:rPr lang="en-US" sz="34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Lack of cybersecurity awareness increases vulnerability.</a:t>
            </a:r>
          </a:p>
          <a:p>
            <a:pPr marL="755642" lvl="1" indent="-377821" algn="l">
              <a:lnSpc>
                <a:spcPts val="8294"/>
              </a:lnSpc>
              <a:buFont typeface="Arial"/>
              <a:buChar char="•"/>
            </a:pPr>
            <a:r>
              <a:rPr lang="en-US" sz="34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Employees often juggle multiple roles, making fraud detection harder.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47321" y="914400"/>
            <a:ext cx="14793357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WHY SMALL BUSINESSES ARE TARGETED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574812"/>
            <a:ext cx="18288000" cy="2712188"/>
            <a:chOff x="0" y="0"/>
            <a:chExt cx="4816593" cy="7143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14321"/>
            </a:xfrm>
            <a:custGeom>
              <a:avLst/>
              <a:gdLst/>
              <a:ahLst/>
              <a:cxnLst/>
              <a:rect l="l" t="t" r="r" b="b"/>
              <a:pathLst>
                <a:path w="4816592" h="714321">
                  <a:moveTo>
                    <a:pt x="0" y="0"/>
                  </a:moveTo>
                  <a:lnTo>
                    <a:pt x="4816592" y="0"/>
                  </a:lnTo>
                  <a:lnTo>
                    <a:pt x="4816592" y="714321"/>
                  </a:lnTo>
                  <a:lnTo>
                    <a:pt x="0" y="714321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4816593" cy="800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r>
                <a:rPr lang="en-US" sz="3899" b="1">
                  <a:solidFill>
                    <a:srgbClr val="FFFFFF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BEC IS THE MOST FINANCIALLY DAMAGING CYBERCRIME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99981" y="2393780"/>
            <a:ext cx="16332562" cy="3999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7" lvl="1" indent="-280669" algn="l">
              <a:lnSpc>
                <a:spcPts val="6499"/>
              </a:lnSpc>
              <a:buFont typeface="Arial"/>
              <a:buChar char="•"/>
            </a:pPr>
            <a:r>
              <a:rPr lang="en-US" sz="2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Business Email Compromise (BEC) </a:t>
            </a: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Impersonation emails tricking employees into wiring money.</a:t>
            </a:r>
          </a:p>
          <a:p>
            <a:pPr marL="561337" lvl="1" indent="-280669" algn="l">
              <a:lnSpc>
                <a:spcPts val="6499"/>
              </a:lnSpc>
              <a:buFont typeface="Arial"/>
              <a:buChar char="•"/>
            </a:pPr>
            <a:r>
              <a:rPr lang="en-US" sz="2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Cybersecurity Threats </a:t>
            </a: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Phishing, ransomware, malware, and data breaches.</a:t>
            </a:r>
          </a:p>
          <a:p>
            <a:pPr marL="561337" lvl="1" indent="-280669" algn="l">
              <a:lnSpc>
                <a:spcPts val="6499"/>
              </a:lnSpc>
              <a:buFont typeface="Arial"/>
              <a:buChar char="•"/>
            </a:pPr>
            <a:r>
              <a:rPr lang="en-US" sz="2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Financial Fraud</a:t>
            </a: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Check fraud, ACH fraud, wire fraud, credit card fraud.</a:t>
            </a:r>
          </a:p>
          <a:p>
            <a:pPr marL="561337" lvl="1" indent="-280669" algn="l">
              <a:lnSpc>
                <a:spcPts val="6499"/>
              </a:lnSpc>
              <a:buFont typeface="Arial"/>
              <a:buChar char="•"/>
            </a:pPr>
            <a:r>
              <a:rPr lang="en-US" sz="2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Insider Threats</a:t>
            </a: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Employee fraud, vendor fraud, payroll fraud.</a:t>
            </a:r>
          </a:p>
          <a:p>
            <a:pPr marL="561337" lvl="1" indent="-280669" algn="l">
              <a:lnSpc>
                <a:spcPts val="6499"/>
              </a:lnSpc>
              <a:buFont typeface="Arial"/>
              <a:buChar char="•"/>
            </a:pPr>
            <a:r>
              <a:rPr lang="en-US" sz="2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Social Engineering Scams </a:t>
            </a: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Fake invoices, impersonation calls, fraudulent business opportunities.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85137" y="914400"/>
            <a:ext cx="16562251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TOP FRAUD THREATS TO SMALL BUSINESSES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02990" y="0"/>
            <a:ext cx="7085010" cy="10287000"/>
            <a:chOff x="0" y="0"/>
            <a:chExt cx="186601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66011" cy="2709333"/>
            </a:xfrm>
            <a:custGeom>
              <a:avLst/>
              <a:gdLst/>
              <a:ahLst/>
              <a:cxnLst/>
              <a:rect l="l" t="t" r="r" b="b"/>
              <a:pathLst>
                <a:path w="1866011" h="2709333">
                  <a:moveTo>
                    <a:pt x="0" y="0"/>
                  </a:moveTo>
                  <a:lnTo>
                    <a:pt x="1866011" y="0"/>
                  </a:lnTo>
                  <a:lnTo>
                    <a:pt x="186601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866011" cy="2795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1095210"/>
            <a:ext cx="7645879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BEC SCAMS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040811"/>
            <a:ext cx="10293014" cy="5065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42"/>
              </a:lnSpc>
            </a:pPr>
            <a:r>
              <a:rPr lang="en-US" sz="28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How It Works:</a:t>
            </a:r>
          </a:p>
          <a:p>
            <a:pPr marL="561337" lvl="1" indent="-280669" algn="l">
              <a:lnSpc>
                <a:spcPts val="4341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Scammers impersonate executives, vendors, or clients.</a:t>
            </a:r>
          </a:p>
          <a:p>
            <a:pPr marL="561337" lvl="1" indent="-280669" algn="l">
              <a:lnSpc>
                <a:spcPts val="4341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Fake emails request urgent wire transfers or sensitive data.</a:t>
            </a:r>
          </a:p>
          <a:p>
            <a:pPr marL="561337" lvl="1" indent="-280669" algn="l">
              <a:lnSpc>
                <a:spcPts val="4341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Often looks like a real email due to spoofing techniques.</a:t>
            </a:r>
          </a:p>
          <a:p>
            <a:pPr algn="l">
              <a:lnSpc>
                <a:spcPts val="4842"/>
              </a:lnSpc>
            </a:pPr>
            <a:endParaRPr lang="en-US" sz="2599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4842"/>
              </a:lnSpc>
            </a:pPr>
            <a:r>
              <a:rPr lang="en-US" sz="28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Red Flags:</a:t>
            </a:r>
          </a:p>
          <a:p>
            <a:pPr marL="561337" lvl="1" indent="-280669" algn="l">
              <a:lnSpc>
                <a:spcPts val="4341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Unusual payment requests or last-minute changes.</a:t>
            </a:r>
          </a:p>
          <a:p>
            <a:pPr marL="561337" lvl="1" indent="-280669" algn="l">
              <a:lnSpc>
                <a:spcPts val="4341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Sense of urgency and secrecy.</a:t>
            </a:r>
          </a:p>
          <a:p>
            <a:pPr marL="561337" lvl="1" indent="-280669" algn="l">
              <a:lnSpc>
                <a:spcPts val="4341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Slight misspellings in email addresses or domains.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03089" y="1220160"/>
            <a:ext cx="6084811" cy="6156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82"/>
              </a:lnSpc>
            </a:pPr>
            <a:r>
              <a:rPr lang="en-US" sz="3547" b="1">
                <a:solidFill>
                  <a:srgbClr val="FD950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Prevention Tips:</a:t>
            </a:r>
          </a:p>
          <a:p>
            <a:pPr algn="l">
              <a:lnSpc>
                <a:spcPts val="4478"/>
              </a:lnSpc>
            </a:pPr>
            <a:endParaRPr lang="en-US" sz="3547" b="1">
              <a:solidFill>
                <a:srgbClr val="FD950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marL="636328" lvl="1" indent="-318164" algn="l">
              <a:lnSpc>
                <a:spcPts val="4804"/>
              </a:lnSpc>
              <a:buFont typeface="Arial"/>
              <a:buChar char="•"/>
            </a:pPr>
            <a:r>
              <a:rPr lang="en-US" sz="2947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Verify requests via a second channel (phone, in-person).</a:t>
            </a:r>
          </a:p>
          <a:p>
            <a:pPr algn="l">
              <a:lnSpc>
                <a:spcPts val="4804"/>
              </a:lnSpc>
            </a:pPr>
            <a:endParaRPr lang="en-US" sz="2947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636328" lvl="1" indent="-318164" algn="l">
              <a:lnSpc>
                <a:spcPts val="4804"/>
              </a:lnSpc>
              <a:buFont typeface="Arial"/>
              <a:buChar char="•"/>
            </a:pPr>
            <a:r>
              <a:rPr lang="en-US" sz="2947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Train employees to spot email spoofing and phishing.</a:t>
            </a:r>
          </a:p>
          <a:p>
            <a:pPr algn="l">
              <a:lnSpc>
                <a:spcPts val="4804"/>
              </a:lnSpc>
            </a:pPr>
            <a:endParaRPr lang="en-US" sz="2947">
              <a:solidFill>
                <a:srgbClr val="FFFFFF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636328" lvl="1" indent="-318164" algn="l">
              <a:lnSpc>
                <a:spcPts val="4804"/>
              </a:lnSpc>
              <a:buFont typeface="Arial"/>
              <a:buChar char="•"/>
            </a:pPr>
            <a:r>
              <a:rPr lang="en-US" sz="2947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Implement multi-factor authentication (MFA).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97640" y="0"/>
            <a:ext cx="7890360" cy="10287000"/>
            <a:chOff x="0" y="0"/>
            <a:chExt cx="2078119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78119" cy="2709333"/>
            </a:xfrm>
            <a:custGeom>
              <a:avLst/>
              <a:gdLst/>
              <a:ahLst/>
              <a:cxnLst/>
              <a:rect l="l" t="t" r="r" b="b"/>
              <a:pathLst>
                <a:path w="2078119" h="2709333">
                  <a:moveTo>
                    <a:pt x="0" y="0"/>
                  </a:moveTo>
                  <a:lnTo>
                    <a:pt x="2078119" y="0"/>
                  </a:lnTo>
                  <a:lnTo>
                    <a:pt x="207811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078119" cy="27950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3550" y="1162260"/>
            <a:ext cx="9860590" cy="89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  <a:spcBef>
                <a:spcPct val="0"/>
              </a:spcBef>
            </a:pPr>
            <a:r>
              <a:rPr lang="en-US" sz="51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CYBERSECURITY SAFETY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3550" y="2702806"/>
            <a:ext cx="8869271" cy="6368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9" lvl="1" indent="-313059" algn="l">
              <a:lnSpc>
                <a:spcPts val="5684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Use Strong, Unique Passwords &amp; MFA</a:t>
            </a:r>
          </a:p>
          <a:p>
            <a:pPr marL="626119" lvl="1" indent="-313059" algn="l">
              <a:lnSpc>
                <a:spcPts val="5684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Educate Employees</a:t>
            </a:r>
            <a:r>
              <a:rPr lang="en-US" sz="29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Regular training on phishing, scam emails, and safe browsing.</a:t>
            </a:r>
          </a:p>
          <a:p>
            <a:pPr marL="626119" lvl="1" indent="-313059" algn="l">
              <a:lnSpc>
                <a:spcPts val="5684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Keep Systems Updated</a:t>
            </a:r>
            <a:r>
              <a:rPr lang="en-US" sz="29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Install security patches for operating systems and software.</a:t>
            </a:r>
          </a:p>
          <a:p>
            <a:pPr marL="626119" lvl="1" indent="-313059" algn="l">
              <a:lnSpc>
                <a:spcPts val="5684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Limit Employee Access</a:t>
            </a:r>
            <a:r>
              <a:rPr lang="en-US" sz="29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Only give employees access to what they need.</a:t>
            </a:r>
          </a:p>
          <a:p>
            <a:pPr marL="626119" lvl="1" indent="-313059" algn="l">
              <a:lnSpc>
                <a:spcPts val="5684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Backup Data Regularly</a:t>
            </a:r>
            <a:r>
              <a:rPr lang="en-US" sz="29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Prevent ransomware damage with secure backups.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109727" y="1153297"/>
            <a:ext cx="6466186" cy="6052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39"/>
              </a:lnSpc>
            </a:pPr>
            <a:r>
              <a:rPr lang="en-US" sz="3299" b="1">
                <a:solidFill>
                  <a:srgbClr val="FD950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Red Flags:</a:t>
            </a:r>
          </a:p>
          <a:p>
            <a:pPr algn="l">
              <a:lnSpc>
                <a:spcPts val="4320"/>
              </a:lnSpc>
            </a:pPr>
            <a:endParaRPr lang="en-US" sz="3299" b="1">
              <a:solidFill>
                <a:srgbClr val="FD950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marL="453392" lvl="1" indent="-226696" algn="l">
              <a:lnSpc>
                <a:spcPts val="3780"/>
              </a:lnSpc>
              <a:buFont typeface="Arial"/>
              <a:buChar char="•"/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Employees Reusing or Sharing Passwords</a:t>
            </a:r>
          </a:p>
          <a:p>
            <a:pPr marL="453392" lvl="1" indent="-226696" algn="l">
              <a:lnSpc>
                <a:spcPts val="3780"/>
              </a:lnSpc>
              <a:buFont typeface="Arial"/>
              <a:buChar char="•"/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Unusual Login Locations or Times</a:t>
            </a:r>
          </a:p>
          <a:p>
            <a:pPr marL="453392" lvl="1" indent="-226696" algn="l">
              <a:lnSpc>
                <a:spcPts val="3780"/>
              </a:lnSpc>
              <a:buFont typeface="Arial"/>
              <a:buChar char="•"/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Phishing Emails Disguised as Internal Communications</a:t>
            </a:r>
          </a:p>
          <a:p>
            <a:pPr marL="453392" lvl="1" indent="-226696" algn="l">
              <a:lnSpc>
                <a:spcPts val="3780"/>
              </a:lnSpc>
              <a:buFont typeface="Arial"/>
              <a:buChar char="•"/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Outdated Software or Missing Security Patches</a:t>
            </a:r>
          </a:p>
          <a:p>
            <a:pPr marL="453392" lvl="1" indent="-226696" algn="l">
              <a:lnSpc>
                <a:spcPts val="3780"/>
              </a:lnSpc>
              <a:buFont typeface="Arial"/>
              <a:buChar char="•"/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Excessive Employee Access to Sensitive Data</a:t>
            </a:r>
          </a:p>
          <a:p>
            <a:pPr marL="453392" lvl="1" indent="-226696" algn="l">
              <a:lnSpc>
                <a:spcPts val="3780"/>
              </a:lnSpc>
              <a:buFont typeface="Arial"/>
              <a:buChar char="•"/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Lack of Data Backups or Unmonitored Backup Systems</a:t>
            </a:r>
          </a:p>
          <a:p>
            <a:pPr marL="453392" lvl="1" indent="-226696" algn="l">
              <a:lnSpc>
                <a:spcPts val="3780"/>
              </a:lnSpc>
              <a:buFont typeface="Arial"/>
              <a:buChar char="•"/>
            </a:pPr>
            <a:r>
              <a:rPr lang="en-US" sz="21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Unrecognized Devices Connecting to the Network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574812"/>
            <a:ext cx="18288000" cy="2712188"/>
            <a:chOff x="0" y="0"/>
            <a:chExt cx="4816593" cy="7143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14321"/>
            </a:xfrm>
            <a:custGeom>
              <a:avLst/>
              <a:gdLst/>
              <a:ahLst/>
              <a:cxnLst/>
              <a:rect l="l" t="t" r="r" b="b"/>
              <a:pathLst>
                <a:path w="4816592" h="714321">
                  <a:moveTo>
                    <a:pt x="0" y="0"/>
                  </a:moveTo>
                  <a:lnTo>
                    <a:pt x="4816592" y="0"/>
                  </a:lnTo>
                  <a:lnTo>
                    <a:pt x="4816592" y="714321"/>
                  </a:lnTo>
                  <a:lnTo>
                    <a:pt x="0" y="714321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42875"/>
              <a:ext cx="4816593" cy="8571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64"/>
                </a:lnSpc>
              </a:pPr>
              <a:r>
                <a:rPr lang="en-US" sz="3499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CHECK FRAUD SURGED 385% FROM 2020 TO 2023, </a:t>
              </a:r>
            </a:p>
            <a:p>
              <a:pPr algn="ctr">
                <a:lnSpc>
                  <a:spcPts val="5564"/>
                </a:lnSpc>
              </a:pPr>
              <a:r>
                <a:rPr lang="en-US" sz="3499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MAKING IT ONE OF THE FASTEST-GROWING FINANCIAL FRAUD THREATS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231663" y="3932199"/>
            <a:ext cx="14204138" cy="2714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5" lvl="1" indent="-323848" algn="l">
              <a:lnSpc>
                <a:spcPts val="7499"/>
              </a:lnSpc>
              <a:buFont typeface="Arial"/>
              <a:buChar char="•"/>
            </a:pPr>
            <a:r>
              <a:rPr lang="en-US" sz="2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ACH &amp; Wire Fraud </a:t>
            </a:r>
            <a:r>
              <a:rPr lang="en-US" sz="29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Unauthorized transactions due to social engineering.</a:t>
            </a:r>
          </a:p>
          <a:p>
            <a:pPr marL="647695" lvl="1" indent="-323848" algn="l">
              <a:lnSpc>
                <a:spcPts val="7499"/>
              </a:lnSpc>
              <a:buFont typeface="Arial"/>
              <a:buChar char="•"/>
            </a:pPr>
            <a:r>
              <a:rPr lang="en-US" sz="2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Check Fraud </a:t>
            </a:r>
            <a:r>
              <a:rPr lang="en-US" sz="29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Altered or forged checks.</a:t>
            </a:r>
          </a:p>
          <a:p>
            <a:pPr marL="647695" lvl="1" indent="-323848" algn="l">
              <a:lnSpc>
                <a:spcPts val="7499"/>
              </a:lnSpc>
              <a:buFont typeface="Arial"/>
              <a:buChar char="•"/>
            </a:pPr>
            <a:r>
              <a:rPr lang="en-US" sz="29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Invoice &amp; Vendor Fraud </a:t>
            </a:r>
            <a:r>
              <a:rPr lang="en-US" sz="29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Fake bills from fraudsters posing as suppliers.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3141" y="914400"/>
            <a:ext cx="15541182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FINANCIAL FRAUD &amp; PAYMENTS SECURITY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31662" y="3062806"/>
            <a:ext cx="10036537" cy="5869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Common Payment Fraud Scams: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88459" y="559558"/>
            <a:ext cx="15311082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FINANCIAL FRAUD &amp; PAYMENTS SECURITY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5853167"/>
            <a:ext cx="18288000" cy="4433833"/>
            <a:chOff x="0" y="0"/>
            <a:chExt cx="4816593" cy="11677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167759"/>
            </a:xfrm>
            <a:custGeom>
              <a:avLst/>
              <a:gdLst/>
              <a:ahLst/>
              <a:cxnLst/>
              <a:rect l="l" t="t" r="r" b="b"/>
              <a:pathLst>
                <a:path w="4816592" h="1167759">
                  <a:moveTo>
                    <a:pt x="0" y="0"/>
                  </a:moveTo>
                  <a:lnTo>
                    <a:pt x="4816592" y="0"/>
                  </a:lnTo>
                  <a:lnTo>
                    <a:pt x="4816592" y="1167759"/>
                  </a:lnTo>
                  <a:lnTo>
                    <a:pt x="0" y="1167759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4816593" cy="1253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604625" y="3246398"/>
            <a:ext cx="6985328" cy="1652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7" lvl="1" indent="-291463" algn="l">
              <a:lnSpc>
                <a:spcPts val="4481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Implement dual approval for payments.</a:t>
            </a:r>
          </a:p>
          <a:p>
            <a:pPr marL="582927" lvl="1" indent="-291463" algn="l">
              <a:lnSpc>
                <a:spcPts val="4481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Regularly reconcile accounts to spot unauthorized activity.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06816" y="7419340"/>
            <a:ext cx="10088759" cy="2077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Unexpected payment instructions from a senior executive</a:t>
            </a:r>
          </a:p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Emails with spelling errors or unusual language</a:t>
            </a:r>
          </a:p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Vendor becomes aggressive when asked for verification</a:t>
            </a:r>
          </a:p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Payments to new vendors or unfamiliar accounts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2475" y="7419340"/>
            <a:ext cx="6179344" cy="2077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Unusual or urgent payment requests</a:t>
            </a:r>
          </a:p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Changes to vendor payment details</a:t>
            </a:r>
          </a:p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Invoices that look slightly different</a:t>
            </a:r>
          </a:p>
          <a:p>
            <a:pPr marL="561337" lvl="1" indent="-280669" algn="l">
              <a:lnSpc>
                <a:spcPts val="4159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Duplicate or slightly altered invoices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294198"/>
            <a:ext cx="3576340" cy="854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b="1">
                <a:solidFill>
                  <a:srgbClr val="BCBCBC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RED FLAGS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9564" y="2322714"/>
            <a:ext cx="8091636" cy="561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How to Protect Your Business: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828154" y="3246398"/>
            <a:ext cx="6855896" cy="1652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7" lvl="1" indent="-291463" algn="l">
              <a:lnSpc>
                <a:spcPts val="4481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positive pay services.</a:t>
            </a:r>
          </a:p>
          <a:p>
            <a:pPr marL="582927" lvl="1" indent="-291463" algn="l">
              <a:lnSpc>
                <a:spcPts val="4481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Verify new vendors via a second communication channel.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62190" y="0"/>
            <a:ext cx="8925810" cy="10287000"/>
            <a:chOff x="0" y="0"/>
            <a:chExt cx="235083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0831" cy="2709333"/>
            </a:xfrm>
            <a:custGeom>
              <a:avLst/>
              <a:gdLst/>
              <a:ahLst/>
              <a:cxnLst/>
              <a:rect l="l" t="t" r="r" b="b"/>
              <a:pathLst>
                <a:path w="2350831" h="2709333">
                  <a:moveTo>
                    <a:pt x="0" y="0"/>
                  </a:moveTo>
                  <a:lnTo>
                    <a:pt x="2350831" y="0"/>
                  </a:lnTo>
                  <a:lnTo>
                    <a:pt x="23508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B4A5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42875"/>
              <a:ext cx="2350830" cy="2852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6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62190" y="6409932"/>
            <a:ext cx="8925810" cy="3877068"/>
            <a:chOff x="0" y="0"/>
            <a:chExt cx="2350830" cy="10211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0831" cy="1021121"/>
            </a:xfrm>
            <a:custGeom>
              <a:avLst/>
              <a:gdLst/>
              <a:ahLst/>
              <a:cxnLst/>
              <a:rect l="l" t="t" r="r" b="b"/>
              <a:pathLst>
                <a:path w="2350831" h="1021121">
                  <a:moveTo>
                    <a:pt x="0" y="0"/>
                  </a:moveTo>
                  <a:lnTo>
                    <a:pt x="2350831" y="0"/>
                  </a:lnTo>
                  <a:lnTo>
                    <a:pt x="2350831" y="1021121"/>
                  </a:lnTo>
                  <a:lnTo>
                    <a:pt x="0" y="1021121"/>
                  </a:lnTo>
                  <a:close/>
                </a:path>
              </a:pathLst>
            </a:custGeom>
            <a:solidFill>
              <a:srgbClr val="FD950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350830" cy="1078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408249"/>
            <a:ext cx="7617528" cy="6148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6" lvl="1" indent="-302258" algn="l">
              <a:lnSpc>
                <a:spcPts val="489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Payroll Fraud </a:t>
            </a: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Ghost employees, falsified overtime.</a:t>
            </a:r>
          </a:p>
          <a:p>
            <a:pPr marL="604516" lvl="1" indent="-302258" algn="l">
              <a:lnSpc>
                <a:spcPts val="489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Expense Fraud </a:t>
            </a: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Fake reimbursements.</a:t>
            </a:r>
          </a:p>
          <a:p>
            <a:pPr marL="604516" lvl="1" indent="-302258" algn="l">
              <a:lnSpc>
                <a:spcPts val="489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Vendor Fraud </a:t>
            </a: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– Fake invoices or kickbacks from suppliers.</a:t>
            </a:r>
          </a:p>
          <a:p>
            <a:pPr marL="604516" lvl="1" indent="-302258" algn="l">
              <a:lnSpc>
                <a:spcPts val="489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Data Theft &amp; Unauthorized Access</a:t>
            </a: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Employees accessing sensitive data without a valid business.</a:t>
            </a:r>
          </a:p>
          <a:p>
            <a:pPr marL="604516" lvl="1" indent="-302258" algn="l">
              <a:lnSpc>
                <a:spcPts val="489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Lifestyle Doesn’t Match Income</a:t>
            </a:r>
            <a:r>
              <a:rPr lang="en-US" sz="2799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– An employee living beyond their means.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7690" y="814406"/>
            <a:ext cx="6308423" cy="9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  <a:spcBef>
                <a:spcPct val="0"/>
              </a:spcBef>
            </a:pPr>
            <a:r>
              <a:rPr lang="en-US" sz="5599" b="1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INSIDER FRAUD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31146" y="1060969"/>
            <a:ext cx="7128154" cy="449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 b="1">
                <a:solidFill>
                  <a:srgbClr val="F8A026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How to Reduce Risk:</a:t>
            </a:r>
          </a:p>
          <a:p>
            <a:pPr algn="l">
              <a:lnSpc>
                <a:spcPts val="5039"/>
              </a:lnSpc>
              <a:spcBef>
                <a:spcPct val="0"/>
              </a:spcBef>
            </a:pPr>
            <a:endParaRPr lang="en-US" sz="3599" b="1">
              <a:solidFill>
                <a:srgbClr val="F8A026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marL="582927" lvl="1" indent="-291463" algn="l">
              <a:lnSpc>
                <a:spcPts val="4292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Require background checks on employees &amp; vendors.</a:t>
            </a:r>
          </a:p>
          <a:p>
            <a:pPr marL="582927" lvl="1" indent="-291463" algn="l">
              <a:lnSpc>
                <a:spcPts val="4292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Separate financial duties.</a:t>
            </a:r>
          </a:p>
          <a:p>
            <a:pPr marL="582927" lvl="1" indent="-291463" algn="l">
              <a:lnSpc>
                <a:spcPts val="4292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Conduct surprise audits.</a:t>
            </a:r>
          </a:p>
          <a:p>
            <a:pPr marL="582927" lvl="1" indent="-291463" algn="l">
              <a:lnSpc>
                <a:spcPts val="4292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Implement anonymous reporting for whistleblowers.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960973" y="6948238"/>
            <a:ext cx="5728245" cy="2714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6"/>
              </a:lnSpc>
              <a:spcBef>
                <a:spcPct val="0"/>
              </a:spcBef>
            </a:pPr>
            <a:r>
              <a:rPr lang="en-US" sz="3847" b="1" i="1">
                <a:solidFill>
                  <a:srgbClr val="050A30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INTERNAL FRAUD ACCOUNTS FOR OVER 30% OF BUSINESS LOSSES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1060</Words>
  <Application>Microsoft Office PowerPoint</Application>
  <PresentationFormat>Custom</PresentationFormat>
  <Paragraphs>222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Public Sans</vt:lpstr>
      <vt:lpstr>Public Sans Bold Italics</vt:lpstr>
      <vt:lpstr>Public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SMB PowerPoint</dc:title>
  <cp:lastModifiedBy>Daniel Szabo</cp:lastModifiedBy>
  <cp:revision>1</cp:revision>
  <dcterms:created xsi:type="dcterms:W3CDTF">2006-08-16T00:00:00Z</dcterms:created>
  <dcterms:modified xsi:type="dcterms:W3CDTF">2025-03-12T17:29:26Z</dcterms:modified>
  <dc:identifier>DAGhg733mQY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6B28D88D-E39E-4AC4-9A23-3D0DF692BB4F</vt:lpwstr>
  </property>
  <property fmtid="{D5CDD505-2E9C-101B-9397-08002B2CF9AE}" pid="3" name="ArticulatePath">
    <vt:lpwstr>https://d.docs.live.net/df875da3da165a54/2021/EFRAUD PREVENTION/PRODUCT/BUSINESS/Small Business Presentation/SMB-PowerPoint</vt:lpwstr>
  </property>
</Properties>
</file>